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7" r:id="rId2"/>
    <p:sldId id="332" r:id="rId3"/>
    <p:sldId id="325" r:id="rId4"/>
    <p:sldId id="333" r:id="rId5"/>
    <p:sldId id="326" r:id="rId6"/>
    <p:sldId id="327" r:id="rId7"/>
    <p:sldId id="268" r:id="rId8"/>
    <p:sldId id="260" r:id="rId9"/>
    <p:sldId id="328" r:id="rId10"/>
    <p:sldId id="258" r:id="rId11"/>
    <p:sldId id="329" r:id="rId12"/>
    <p:sldId id="261" r:id="rId13"/>
    <p:sldId id="266" r:id="rId14"/>
    <p:sldId id="335" r:id="rId15"/>
    <p:sldId id="478" r:id="rId16"/>
    <p:sldId id="330" r:id="rId17"/>
    <p:sldId id="269" r:id="rId18"/>
    <p:sldId id="262" r:id="rId19"/>
    <p:sldId id="267" r:id="rId20"/>
    <p:sldId id="334" r:id="rId21"/>
    <p:sldId id="336" r:id="rId22"/>
    <p:sldId id="337" r:id="rId23"/>
    <p:sldId id="338" r:id="rId24"/>
    <p:sldId id="339" r:id="rId25"/>
    <p:sldId id="340" r:id="rId26"/>
    <p:sldId id="343" r:id="rId27"/>
    <p:sldId id="341" r:id="rId28"/>
    <p:sldId id="342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457" r:id="rId37"/>
    <p:sldId id="464" r:id="rId38"/>
    <p:sldId id="455" r:id="rId39"/>
    <p:sldId id="465" r:id="rId40"/>
    <p:sldId id="479" r:id="rId41"/>
    <p:sldId id="466" r:id="rId42"/>
    <p:sldId id="467" r:id="rId43"/>
    <p:sldId id="480" r:id="rId44"/>
    <p:sldId id="481" r:id="rId45"/>
    <p:sldId id="468" r:id="rId46"/>
    <p:sldId id="469" r:id="rId47"/>
    <p:sldId id="471" r:id="rId48"/>
    <p:sldId id="472" r:id="rId49"/>
    <p:sldId id="473" r:id="rId50"/>
    <p:sldId id="474" r:id="rId51"/>
    <p:sldId id="475" r:id="rId52"/>
    <p:sldId id="476" r:id="rId53"/>
    <p:sldId id="477" r:id="rId54"/>
    <p:sldId id="470" r:id="rId55"/>
    <p:sldId id="298" r:id="rId56"/>
    <p:sldId id="26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9286A-802C-4709-9763-BFC9FE29D4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2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211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2019/08/28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2019/08/28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2019/08/28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007A7-97F3-434D-A926-C6BE43B7B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B28E94-378C-4151-8EB2-EBF47B5468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4800600"/>
            <a:ext cx="114300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1" baseline="0">
                <a:solidFill>
                  <a:srgbClr val="00F5E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300 Web SDK 2020.0 Overview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D9E8DA-5298-4694-A784-1DFAC55D25E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5715001"/>
            <a:ext cx="11430000" cy="717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9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John Thomas (JT)</a:t>
            </a:r>
          </a:p>
          <a:p>
            <a:fld id="{D3781EA3-206E-BA46-A873-8FA70EFF2C05}" type="datetime1">
              <a:rPr lang="en-US" smtClean="0"/>
              <a:pPr/>
              <a:t>8/28/2019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7E95E-B5BE-4DDE-8DEE-F3C1C1AD8F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486400" y="365761"/>
            <a:ext cx="1236488" cy="47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18C-13DC-4544-B4CF-3D58AB75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F448-1647-4263-9E9B-412F07EA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3354-71EE-434F-B7DE-A3ADBFB1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332746-7E82-4CD0-A240-ED6FD4FA81FB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C020-8F25-4B60-9192-752F0D2F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EAC6-4E16-4C60-B121-3BCA22F7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0A5AC0-96EE-4AEC-B957-311C212D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2019/08/28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371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BA0CDB-5FA3-4FDB-B7EE-2C87B04AE75F}"/>
              </a:ext>
            </a:extLst>
          </p:cNvPr>
          <p:cNvCxnSpPr>
            <a:cxnSpLocks/>
          </p:cNvCxnSpPr>
          <p:nvPr/>
        </p:nvCxnSpPr>
        <p:spPr>
          <a:xfrm>
            <a:off x="1352550" y="223266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7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next to the ocean&#10;&#10;Description automatically generated">
            <a:extLst>
              <a:ext uri="{FF2B5EF4-FFF2-40B4-BE49-F238E27FC236}">
                <a16:creationId xmlns:a16="http://schemas.microsoft.com/office/drawing/2014/main" id="{7B287107-6090-4254-8E4C-D7CAE3DF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Code Generation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25C99-1598-4865-A767-505EDE98202D}"/>
              </a:ext>
            </a:extLst>
          </p:cNvPr>
          <p:cNvSpPr txBox="1"/>
          <p:nvPr/>
        </p:nvSpPr>
        <p:spPr>
          <a:xfrm>
            <a:off x="10095720" y="5793941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2020.0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52E1D-6ADF-4CA7-9603-0C52E6E08259}"/>
              </a:ext>
            </a:extLst>
          </p:cNvPr>
          <p:cNvSpPr txBox="1"/>
          <p:nvPr/>
        </p:nvSpPr>
        <p:spPr>
          <a:xfrm>
            <a:off x="-124083" y="5797600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2019.2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D5FDAE-F760-4234-A9EE-B80C6BDD1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1" y="1310675"/>
            <a:ext cx="3641698" cy="44832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A02FCA-CACB-43E3-B593-C4AF6FCF6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460" y="1310675"/>
            <a:ext cx="6787076" cy="44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room filled with furniture&#10;&#10;Description automatically generated">
            <a:extLst>
              <a:ext uri="{FF2B5EF4-FFF2-40B4-BE49-F238E27FC236}">
                <a16:creationId xmlns:a16="http://schemas.microsoft.com/office/drawing/2014/main" id="{F4217DC0-04B0-4BEE-A0EF-AFBD127E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colorTemperature colorTemp="4707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B49DFC-29A6-4DD9-8F6F-F43FB21C16EF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Generation Wizard</a:t>
            </a:r>
          </a:p>
          <a:p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C2B3F-FFB7-4E8D-BEDE-C5EFF2064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11" y="1397287"/>
            <a:ext cx="3300665" cy="4063423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72DDE5-92D1-49E1-9F1F-8995AC4CF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77" y="1397288"/>
            <a:ext cx="6663733" cy="40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6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n aerial view of a city&#10;&#10;Description automatically generated">
            <a:extLst>
              <a:ext uri="{FF2B5EF4-FFF2-40B4-BE49-F238E27FC236}">
                <a16:creationId xmlns:a16="http://schemas.microsoft.com/office/drawing/2014/main" id="{CE305C06-5882-4DD1-9778-78F1A9A867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CABD10-62CB-4AEA-9D8E-7A15A2B0F5DD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Generation Wizard</a:t>
            </a:r>
          </a:p>
          <a:p>
            <a:endParaRPr lang="en-US" sz="3200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0DC2081-438F-46B1-8BE7-186044892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96" y="670081"/>
            <a:ext cx="4403319" cy="2908654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EA1184-FDE7-4C81-92ED-4209350F8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39" y="3672988"/>
            <a:ext cx="4403323" cy="2908654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2D18B7-8364-4939-8460-5D9248349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96" y="3672987"/>
            <a:ext cx="4403319" cy="29086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F7B738-24D9-427A-BDF2-530ED189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739" y="670079"/>
            <a:ext cx="4403323" cy="29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1146239"/>
            <a:ext cx="10405579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check with message if Accpac Libraries not compatible with wizard</a:t>
            </a:r>
          </a:p>
          <a:p>
            <a:pPr lvl="2"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Multiple Session Changes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XXAreaRegistration.cs, Global.asax.cs, Web.Config, PageUrl.txt, ..Behaviour.js files, Session segment</a:t>
            </a:r>
          </a:p>
        </p:txBody>
      </p:sp>
    </p:spTree>
    <p:extLst>
      <p:ext uri="{BB962C8B-B14F-4D97-AF65-F5344CB8AC3E}">
        <p14:creationId xmlns:p14="http://schemas.microsoft.com/office/powerpoint/2010/main" val="251340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1044499"/>
            <a:ext cx="7176408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ability to generate a grid for the Flat Code Type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Accpac View must be Flat View and Revision List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#define FLAT_VIEW 1, #define HAS_REVISIONS    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8FB33-9586-4440-8F89-CAD67DFB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69" y="2548460"/>
            <a:ext cx="6031334" cy="4049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16F8C-0B50-4A4C-821F-1917EEE5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" y="2579505"/>
            <a:ext cx="5648223" cy="40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8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1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next to the ocean&#10;&#10;Description automatically generated">
            <a:extLst>
              <a:ext uri="{FF2B5EF4-FFF2-40B4-BE49-F238E27FC236}">
                <a16:creationId xmlns:a16="http://schemas.microsoft.com/office/drawing/2014/main" id="{7B287107-6090-4254-8E4C-D7CAE3DF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Upgrade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A5923F-5C3E-423D-B618-43E3C9D58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2" y="793191"/>
            <a:ext cx="4495945" cy="5006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6E7393-3C50-4724-B88B-6F73332BC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3191"/>
            <a:ext cx="5721497" cy="5012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925C99-1598-4865-A767-505EDE98202D}"/>
              </a:ext>
            </a:extLst>
          </p:cNvPr>
          <p:cNvSpPr txBox="1"/>
          <p:nvPr/>
        </p:nvSpPr>
        <p:spPr>
          <a:xfrm>
            <a:off x="10191135" y="5796172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2020.0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52E1D-6ADF-4CA7-9603-0C52E6E08259}"/>
              </a:ext>
            </a:extLst>
          </p:cNvPr>
          <p:cNvSpPr txBox="1"/>
          <p:nvPr/>
        </p:nvSpPr>
        <p:spPr>
          <a:xfrm>
            <a:off x="-28668" y="5799831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2019.2</a:t>
            </a:r>
          </a:p>
        </p:txBody>
      </p:sp>
    </p:spTree>
    <p:extLst>
      <p:ext uri="{BB962C8B-B14F-4D97-AF65-F5344CB8AC3E}">
        <p14:creationId xmlns:p14="http://schemas.microsoft.com/office/powerpoint/2010/main" val="33163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room filled with furniture&#10;&#10;Description automatically generated">
            <a:extLst>
              <a:ext uri="{FF2B5EF4-FFF2-40B4-BE49-F238E27FC236}">
                <a16:creationId xmlns:a16="http://schemas.microsoft.com/office/drawing/2014/main" id="{4B978B47-3AA5-4254-810A-D8EC43DA87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colorTemperature colorTemp="4707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Upgrade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A5923F-5C3E-423D-B618-43E3C9D58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91" y="670082"/>
            <a:ext cx="2630993" cy="292984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C0C201-75F6-42B6-B634-15FD6A48A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3" y="670081"/>
            <a:ext cx="2630994" cy="292984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FFFC4D-4DAA-44BC-B3E7-B4227588E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56" y="678466"/>
            <a:ext cx="2630993" cy="2929848"/>
          </a:xfrm>
          <a:prstGeom prst="rect">
            <a:avLst/>
          </a:prstGeom>
        </p:spPr>
      </p:pic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14B74F-78DA-4FA7-94B0-A036E5CC6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90" y="3678750"/>
            <a:ext cx="2630993" cy="2929849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2F7299-340F-468E-BBDF-2E8E6A40D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3" y="3678751"/>
            <a:ext cx="2630993" cy="2929849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71A84-C550-4400-AD03-DAC007444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56" y="3678751"/>
            <a:ext cx="2630993" cy="29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9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n aerial view of a city&#10;&#10;Description automatically generated">
            <a:extLst>
              <a:ext uri="{FF2B5EF4-FFF2-40B4-BE49-F238E27FC236}">
                <a16:creationId xmlns:a16="http://schemas.microsoft.com/office/drawing/2014/main" id="{F6703FB4-705C-4CAC-BB97-A37582DB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4B9145-29A5-4216-B3CD-613C7F61313E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Upgrade Wizard</a:t>
            </a:r>
          </a:p>
          <a:p>
            <a:endParaRPr lang="en-US" sz="3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35FE31-029B-48D4-85C0-6A1EED300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0" y="1001607"/>
            <a:ext cx="2797059" cy="245055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7A91C-B981-40A3-9758-7C80FC05B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71" y="1001608"/>
            <a:ext cx="2797060" cy="2450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550AB6-5A6D-4BCB-B5BE-A2A94C6F4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73" y="1001607"/>
            <a:ext cx="2797060" cy="2450558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D89646-046E-4640-99EB-91970B3F7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75" y="1001607"/>
            <a:ext cx="2797059" cy="2450557"/>
          </a:xfrm>
          <a:prstGeom prst="rect">
            <a:avLst/>
          </a:prstGeom>
        </p:spPr>
      </p:pic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F236EAD-6A7E-4362-A0A7-7BE2351650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74" y="3545703"/>
            <a:ext cx="2797059" cy="2450557"/>
          </a:xfrm>
          <a:prstGeom prst="rect">
            <a:avLst/>
          </a:prstGeom>
        </p:spPr>
      </p:pic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6BB959-3322-4566-A925-E2899533B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75" y="3545703"/>
            <a:ext cx="2797059" cy="2450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F4CF5D-085F-495B-82B1-3B0D74150596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3371099" y="3545703"/>
            <a:ext cx="2797061" cy="24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4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Versions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7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Samples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76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Segment Codes modified to use new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Multiple Session Changes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XXAreaRegistration.cs, Global.asax.cs, PageUrl.txt, Web.Config,  ..Behaviour.js</a:t>
            </a:r>
          </a:p>
        </p:txBody>
      </p:sp>
    </p:spTree>
    <p:extLst>
      <p:ext uri="{BB962C8B-B14F-4D97-AF65-F5344CB8AC3E}">
        <p14:creationId xmlns:p14="http://schemas.microsoft.com/office/powerpoint/2010/main" val="3128322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Utilities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51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MergeISVProject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Corrected defect where minification of JavaScript fails if file path has a space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2020.1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Copy all external files required for asp_compile.exe</a:t>
            </a:r>
          </a:p>
        </p:txBody>
      </p:sp>
    </p:spTree>
    <p:extLst>
      <p:ext uri="{BB962C8B-B14F-4D97-AF65-F5344CB8AC3E}">
        <p14:creationId xmlns:p14="http://schemas.microsoft.com/office/powerpoint/2010/main" val="3781543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Documentation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51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upgrade instructions for 2019.2 to 2020.0 in </a:t>
            </a:r>
            <a:r>
              <a:rPr lang="en-US" b="1" dirty="0"/>
              <a:t>docs/upgrades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Sage300SDK_2020WebSDKOverview.pptx in </a:t>
            </a:r>
            <a:r>
              <a:rPr lang="en-US" b="1" dirty="0"/>
              <a:t>docs/presentations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docs for copyrights, screenshots, etc.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Sage300SDK_DevelopingNewApplication in </a:t>
            </a:r>
            <a:r>
              <a:rPr lang="en-US" b="1" dirty="0"/>
              <a:t>docs/development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350E6-C08B-452A-A934-736DC9A7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49" y="2754086"/>
            <a:ext cx="6019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70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Partner Enhancements in Application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53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in the Application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Unhandled errors in web screens are now logged in trace.log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Grid issues and enhancements addressed based upon 2019.2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Mask issues addressed in the new Finder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Exception logging in the Business Entity Session to now contain the Error Stack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property in Context for session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Removed IE11 as a supported browser for Sage 300 Web Screens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“NONE” security resource key in menu XML to result in menu item always showing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Instrumentation Page (Core/Instrumentation) for resources used in the web screens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5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Desktop SDK CHM Files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69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Desktop SDK CHM Files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is eliminating the delivery of CHM files starting with release 2020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Classic SDK CHM and HTML Help files now available in Open Source GitHub Repository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ADA33-7726-44CC-A71D-9409D22F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2118049"/>
            <a:ext cx="5480973" cy="4390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47274-7091-4EAF-A1AD-206F7543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192" y="2321252"/>
            <a:ext cx="2582635" cy="2215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21B9F-3285-4E3D-9D6C-7A851992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305" y="4841909"/>
            <a:ext cx="5755181" cy="16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1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9221704" cy="2078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Accpac.Advantage and Accpac.Advantage.Types now 6.7.0.0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Application now 67A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Visual Studio 2019 now supported for Web development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.Net Framework is still 4.7.2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 are still using Visual Studio 2017 for desktop component compilations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94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API Sample POST Payloads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09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Web API Sample POST Payloads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Sample POST Payloads are now included the samples/WebApi_SamplePostPayloads folder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Payload samples are in module specific folders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D8D83-EB2F-4291-89E3-AD3A49C1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2156743"/>
            <a:ext cx="5360856" cy="3513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E159A7-D524-449C-A5DD-431D579F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058" y="1796928"/>
            <a:ext cx="5071963" cy="47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Screen Proxy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04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Web Screen Proxy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2019.1 released the WebScreenProxy for use by the CRM Integration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2019.2 saw issues in the proxy dealing with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ASP.NET Session ID instability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JavaScript Unload event not being called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Elevated Accpac Session counts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2020 has eliminated this WebScreenProxy as a separate component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Moved into the Sage 300 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CRM integration component simplified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Eliminated issues </a:t>
            </a:r>
          </a:p>
        </p:txBody>
      </p:sp>
    </p:spTree>
    <p:extLst>
      <p:ext uri="{BB962C8B-B14F-4D97-AF65-F5344CB8AC3E}">
        <p14:creationId xmlns:p14="http://schemas.microsoft.com/office/powerpoint/2010/main" val="1932573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Multiple Sessions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2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Sessions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588886A-C32A-405E-83C9-FE8A27B2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1142095"/>
            <a:ext cx="11200904" cy="54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89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E7471-9FF8-405C-A532-D819D644F7A5}" type="datetime1">
              <a:rPr lang="en-US" smtClean="0"/>
              <a:t>8/28/2019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862D22-1FD5-4C7E-BA3B-46D6EFE9E34E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C271B1-2090-4968-85AA-B52DF72CCCBF}"/>
              </a:ext>
            </a:extLst>
          </p:cNvPr>
          <p:cNvSpPr/>
          <p:nvPr/>
        </p:nvSpPr>
        <p:spPr>
          <a:xfrm>
            <a:off x="1371600" y="1508760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Login as Fred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2BBD1C-F818-4991-AEEC-EA5FF440DE45}"/>
              </a:ext>
            </a:extLst>
          </p:cNvPr>
          <p:cNvSpPr/>
          <p:nvPr/>
        </p:nvSpPr>
        <p:spPr>
          <a:xfrm>
            <a:off x="3657600" y="1502229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IIS Session Cache “authinfo”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24DFB4-B8B9-4BD5-A282-EBAA04E3B259}"/>
              </a:ext>
            </a:extLst>
          </p:cNvPr>
          <p:cNvSpPr/>
          <p:nvPr/>
        </p:nvSpPr>
        <p:spPr>
          <a:xfrm>
            <a:off x="5943600" y="1502229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Web Screen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AF2C15-999D-44F6-B1E0-2ADABB2C4DE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124200" y="2005149"/>
            <a:ext cx="533400" cy="653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860F79-225C-447A-84BA-19180A2AF7A4}"/>
              </a:ext>
            </a:extLst>
          </p:cNvPr>
          <p:cNvCxnSpPr>
            <a:cxnSpLocks/>
          </p:cNvCxnSpPr>
          <p:nvPr/>
        </p:nvCxnSpPr>
        <p:spPr>
          <a:xfrm flipV="1">
            <a:off x="5410200" y="2047604"/>
            <a:ext cx="533400" cy="653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95A8824-5CB9-44DF-9CFF-D8B18A736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58" y="2972798"/>
            <a:ext cx="11125200" cy="366213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Screens are disconnected from Context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Must ask, “Who am I?”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Session stores 1 and 1 only context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When we ask who am I, there is only one answer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Cannot have multiple users with this architecture</a:t>
            </a:r>
          </a:p>
          <a:p>
            <a:pPr marL="9733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Multiple tab pages not possible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Uses the IIS SessionID as the Context.SessionId</a:t>
            </a:r>
          </a:p>
          <a:p>
            <a:pPr marL="9733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Unique in IIS Session, but not between tab pages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</a:endParaRPr>
          </a:p>
          <a:p>
            <a:pPr marL="9733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69204E-D227-4CE2-9C31-C9E1FC45CF13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Previous Session Implementation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231A6-B7F2-4C70-A012-B535DF80028F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8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E7471-9FF8-405C-A532-D819D644F7A5}" type="datetime1">
              <a:rPr lang="en-US" smtClean="0"/>
              <a:t>8/28/2019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862D22-1FD5-4C7E-BA3B-46D6EFE9E34E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CD137C95-5520-4105-BD62-5A821B681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5" y="5027313"/>
            <a:ext cx="1521376" cy="956030"/>
          </a:xfrm>
        </p:spPr>
        <p:txBody>
          <a:bodyPr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No 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Logout if new credentials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Flowchart: Card 2">
            <a:extLst>
              <a:ext uri="{FF2B5EF4-FFF2-40B4-BE49-F238E27FC236}">
                <a16:creationId xmlns:a16="http://schemas.microsoft.com/office/drawing/2014/main" id="{A5A504F2-FA12-44B7-A06D-9E6052DC4308}"/>
              </a:ext>
            </a:extLst>
          </p:cNvPr>
          <p:cNvSpPr/>
          <p:nvPr/>
        </p:nvSpPr>
        <p:spPr>
          <a:xfrm>
            <a:off x="765810" y="1221754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1 - CRM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C271B1-2090-4968-85AA-B52DF72CCCBF}"/>
              </a:ext>
            </a:extLst>
          </p:cNvPr>
          <p:cNvSpPr/>
          <p:nvPr/>
        </p:nvSpPr>
        <p:spPr>
          <a:xfrm>
            <a:off x="1108710" y="1908577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 Screen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FBE0CE-AF67-435E-B232-BBB6B137C746}"/>
              </a:ext>
            </a:extLst>
          </p:cNvPr>
          <p:cNvCxnSpPr>
            <a:cxnSpLocks/>
          </p:cNvCxnSpPr>
          <p:nvPr/>
        </p:nvCxnSpPr>
        <p:spPr>
          <a:xfrm>
            <a:off x="1266349" y="2905127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098BE0D-7EC0-4F68-A244-1A647F34E05D}"/>
              </a:ext>
            </a:extLst>
          </p:cNvPr>
          <p:cNvCxnSpPr>
            <a:cxnSpLocks/>
          </p:cNvCxnSpPr>
          <p:nvPr/>
        </p:nvCxnSpPr>
        <p:spPr>
          <a:xfrm>
            <a:off x="1763554" y="2931155"/>
            <a:ext cx="0" cy="1259845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8976CC2-92AD-4D40-9BB7-4391D7A18CBC}"/>
              </a:ext>
            </a:extLst>
          </p:cNvPr>
          <p:cNvCxnSpPr>
            <a:cxnSpLocks/>
          </p:cNvCxnSpPr>
          <p:nvPr/>
        </p:nvCxnSpPr>
        <p:spPr>
          <a:xfrm>
            <a:off x="2260759" y="2921334"/>
            <a:ext cx="0" cy="2412667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Flowchart: Card 87">
            <a:extLst>
              <a:ext uri="{FF2B5EF4-FFF2-40B4-BE49-F238E27FC236}">
                <a16:creationId xmlns:a16="http://schemas.microsoft.com/office/drawing/2014/main" id="{A7D4B5B3-DE1B-4536-B843-78E988D5446A}"/>
              </a:ext>
            </a:extLst>
          </p:cNvPr>
          <p:cNvSpPr/>
          <p:nvPr/>
        </p:nvSpPr>
        <p:spPr>
          <a:xfrm>
            <a:off x="3560601" y="1199636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2 - 300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CE4C380E-266A-420D-829F-7CB09CE159AF}"/>
              </a:ext>
            </a:extLst>
          </p:cNvPr>
          <p:cNvSpPr/>
          <p:nvPr/>
        </p:nvSpPr>
        <p:spPr>
          <a:xfrm>
            <a:off x="3903501" y="1886459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0AC0ABE-AE93-41E6-812C-7741ADDD2880}"/>
              </a:ext>
            </a:extLst>
          </p:cNvPr>
          <p:cNvCxnSpPr>
            <a:cxnSpLocks/>
          </p:cNvCxnSpPr>
          <p:nvPr/>
        </p:nvCxnSpPr>
        <p:spPr>
          <a:xfrm>
            <a:off x="4267200" y="2905127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lowchart: Card 96">
            <a:extLst>
              <a:ext uri="{FF2B5EF4-FFF2-40B4-BE49-F238E27FC236}">
                <a16:creationId xmlns:a16="http://schemas.microsoft.com/office/drawing/2014/main" id="{26A96F1D-A045-4402-BA52-DC4A2E8C98EE}"/>
              </a:ext>
            </a:extLst>
          </p:cNvPr>
          <p:cNvSpPr/>
          <p:nvPr/>
        </p:nvSpPr>
        <p:spPr>
          <a:xfrm>
            <a:off x="6202042" y="1221754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3 – 300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07A5C867-2B4A-4044-9BB7-F182C0389AA5}"/>
              </a:ext>
            </a:extLst>
          </p:cNvPr>
          <p:cNvSpPr/>
          <p:nvPr/>
        </p:nvSpPr>
        <p:spPr>
          <a:xfrm>
            <a:off x="6544942" y="1908577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C3428B7-DB60-4A50-90DA-F23489B76B45}"/>
              </a:ext>
            </a:extLst>
          </p:cNvPr>
          <p:cNvCxnSpPr>
            <a:cxnSpLocks/>
          </p:cNvCxnSpPr>
          <p:nvPr/>
        </p:nvCxnSpPr>
        <p:spPr>
          <a:xfrm>
            <a:off x="6934200" y="2931155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lowchart: Card 104">
            <a:extLst>
              <a:ext uri="{FF2B5EF4-FFF2-40B4-BE49-F238E27FC236}">
                <a16:creationId xmlns:a16="http://schemas.microsoft.com/office/drawing/2014/main" id="{4876DE81-A540-4013-AB0B-8CE0849D1E37}"/>
              </a:ext>
            </a:extLst>
          </p:cNvPr>
          <p:cNvSpPr/>
          <p:nvPr/>
        </p:nvSpPr>
        <p:spPr>
          <a:xfrm>
            <a:off x="9039223" y="1189476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4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- 300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A6A2867-E0D8-405F-A964-600AC871D226}"/>
              </a:ext>
            </a:extLst>
          </p:cNvPr>
          <p:cNvSpPr/>
          <p:nvPr/>
        </p:nvSpPr>
        <p:spPr>
          <a:xfrm>
            <a:off x="9382123" y="1876299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602FB8F-39B0-45A3-AD08-CE446936135D}"/>
              </a:ext>
            </a:extLst>
          </p:cNvPr>
          <p:cNvCxnSpPr>
            <a:cxnSpLocks/>
          </p:cNvCxnSpPr>
          <p:nvPr/>
        </p:nvCxnSpPr>
        <p:spPr>
          <a:xfrm>
            <a:off x="9753600" y="2901449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9622142D-D89B-49AE-85C6-85E17048C660}"/>
              </a:ext>
            </a:extLst>
          </p:cNvPr>
          <p:cNvSpPr txBox="1">
            <a:spLocks/>
          </p:cNvSpPr>
          <p:nvPr/>
        </p:nvSpPr>
        <p:spPr bwMode="gray">
          <a:xfrm>
            <a:off x="3997445" y="3209648"/>
            <a:ext cx="1583332" cy="1628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2765CBF1-3B5F-4A58-9B58-D5DA33BB9075}"/>
              </a:ext>
            </a:extLst>
          </p:cNvPr>
          <p:cNvSpPr txBox="1">
            <a:spLocks/>
          </p:cNvSpPr>
          <p:nvPr/>
        </p:nvSpPr>
        <p:spPr bwMode="gray">
          <a:xfrm>
            <a:off x="6700718" y="3209648"/>
            <a:ext cx="1583332" cy="1628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460DB1C2-458A-4E43-8DDC-73E353456F83}"/>
              </a:ext>
            </a:extLst>
          </p:cNvPr>
          <p:cNvSpPr txBox="1">
            <a:spLocks/>
          </p:cNvSpPr>
          <p:nvPr/>
        </p:nvSpPr>
        <p:spPr bwMode="gray">
          <a:xfrm>
            <a:off x="9524998" y="3206987"/>
            <a:ext cx="1647190" cy="1628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User2|Comp2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D1FC101D-4BCA-4161-82BA-7FF294C1CF4F}"/>
              </a:ext>
            </a:extLst>
          </p:cNvPr>
          <p:cNvSpPr txBox="1">
            <a:spLocks/>
          </p:cNvSpPr>
          <p:nvPr/>
        </p:nvSpPr>
        <p:spPr bwMode="gray">
          <a:xfrm>
            <a:off x="999491" y="3209648"/>
            <a:ext cx="1413979" cy="8427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07766991-5482-42DA-817C-F0C0C2D6B921}"/>
              </a:ext>
            </a:extLst>
          </p:cNvPr>
          <p:cNvSpPr txBox="1">
            <a:spLocks/>
          </p:cNvSpPr>
          <p:nvPr/>
        </p:nvSpPr>
        <p:spPr bwMode="gray">
          <a:xfrm>
            <a:off x="1514802" y="4225295"/>
            <a:ext cx="1289867" cy="8427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F4A07AA4-93F4-499A-B73C-B7279A82261D}"/>
              </a:ext>
            </a:extLst>
          </p:cNvPr>
          <p:cNvSpPr txBox="1">
            <a:spLocks/>
          </p:cNvSpPr>
          <p:nvPr/>
        </p:nvSpPr>
        <p:spPr bwMode="gray">
          <a:xfrm>
            <a:off x="1955043" y="5340918"/>
            <a:ext cx="1169143" cy="8427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User1|Comp2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8597B1FC-A24A-448C-8587-EED1586A2407}"/>
              </a:ext>
            </a:extLst>
          </p:cNvPr>
          <p:cNvSpPr txBox="1">
            <a:spLocks/>
          </p:cNvSpPr>
          <p:nvPr/>
        </p:nvSpPr>
        <p:spPr bwMode="gray">
          <a:xfrm>
            <a:off x="6894969" y="5007608"/>
            <a:ext cx="5260057" cy="956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License Count is 2</a:t>
            </a:r>
          </a:p>
          <a:p>
            <a:pPr marL="8590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No license from CRM access</a:t>
            </a:r>
          </a:p>
          <a:p>
            <a:pPr marL="8590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Only two users in this browser instance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Handles multiple users and multiple companies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Id added to URL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Handles CRM scenarios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63ABF530-190E-430C-8565-1B82349D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31" y="4684377"/>
            <a:ext cx="2304688" cy="201539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60359F-83AE-44D7-84A7-B25A45BC1BA5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New Session Implementation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F549E3-3D32-403C-A327-B04DE9132634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301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E7471-9FF8-405C-A532-D819D644F7A5}" type="datetime1">
              <a:rPr lang="en-US" smtClean="0"/>
              <a:t>8/28/2019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862D22-1FD5-4C7E-BA3B-46D6EFE9E34E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2BBD1C-F818-4991-AEEC-EA5FF440DE45}"/>
              </a:ext>
            </a:extLst>
          </p:cNvPr>
          <p:cNvSpPr/>
          <p:nvPr/>
        </p:nvSpPr>
        <p:spPr>
          <a:xfrm>
            <a:off x="400049" y="1479762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Session Expired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24DFB4-B8B9-4BD5-A282-EBAA04E3B259}"/>
              </a:ext>
            </a:extLst>
          </p:cNvPr>
          <p:cNvSpPr/>
          <p:nvPr/>
        </p:nvSpPr>
        <p:spPr>
          <a:xfrm>
            <a:off x="396552" y="4999496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Home Page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0A178D-0721-4488-BA95-E20335D5D12D}"/>
              </a:ext>
            </a:extLst>
          </p:cNvPr>
          <p:cNvSpPr/>
          <p:nvPr/>
        </p:nvSpPr>
        <p:spPr>
          <a:xfrm>
            <a:off x="400049" y="2659895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New Tenant Screen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787250-FE63-4A2D-A6D4-0326BA2E0C07}"/>
              </a:ext>
            </a:extLst>
          </p:cNvPr>
          <p:cNvSpPr/>
          <p:nvPr/>
        </p:nvSpPr>
        <p:spPr>
          <a:xfrm>
            <a:off x="400049" y="3828466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Admin Screen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CEB2A9-4CF7-4339-9DA1-88DA8666BFA4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2152649" y="1349235"/>
            <a:ext cx="1166405" cy="298215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BF1955-AA64-4449-B659-2B6AB519AF60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2152649" y="1349235"/>
            <a:ext cx="1166405" cy="1813580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A96D59-A8C1-4D1C-B802-9744AD412CE2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2149152" y="1349235"/>
            <a:ext cx="1169902" cy="415318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AE935B-AD37-4B1C-A24D-14E32623EAC5}"/>
              </a:ext>
            </a:extLst>
          </p:cNvPr>
          <p:cNvSpPr/>
          <p:nvPr/>
        </p:nvSpPr>
        <p:spPr>
          <a:xfrm>
            <a:off x="3319054" y="1044591"/>
            <a:ext cx="1752600" cy="609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sg.utls.logout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E431AE-ED76-41F0-8A2C-8D45E4D6852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2152649" y="1349235"/>
            <a:ext cx="1166405" cy="633447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D0A30F-10C9-4CCB-B4DC-B2A438A1B3E1}"/>
              </a:ext>
            </a:extLst>
          </p:cNvPr>
          <p:cNvSpPr/>
          <p:nvPr/>
        </p:nvSpPr>
        <p:spPr>
          <a:xfrm>
            <a:off x="5899593" y="1044591"/>
            <a:ext cx="2973355" cy="5774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Authentication Controller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0B781-5E0F-4112-9E72-8AE1A806AD7D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flipH="1">
            <a:off x="5071654" y="1333314"/>
            <a:ext cx="827939" cy="1592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20C385-F0E3-47AA-94E2-B968BC211AA3}"/>
              </a:ext>
            </a:extLst>
          </p:cNvPr>
          <p:cNvSpPr/>
          <p:nvPr/>
        </p:nvSpPr>
        <p:spPr>
          <a:xfrm>
            <a:off x="9883006" y="1044590"/>
            <a:ext cx="1752600" cy="5774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Login Screen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6939C5-5500-419D-ACF6-9B8ACECB7689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8872948" y="1333313"/>
            <a:ext cx="1010058" cy="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75FCFF-1763-4574-B2A6-C990069C1D94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Logout Implementation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093700-A236-4580-9FB8-9E8FCC63BBF0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B862B67-641A-408B-845C-350168C0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927" y="1755389"/>
            <a:ext cx="8008727" cy="496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59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Sessions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segment added to URL (Session Segment)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Browser is sandboxed from other browsers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Logout will logout other tab pages in sage browser with same credentials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Single warning from main tab page only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Dirty flags ignored in other tab pages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All ..Behaviour.js files affected with new PageUnloadManager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48F89E-3263-45B2-B90E-0A09300E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3" y="1498819"/>
            <a:ext cx="4575013" cy="132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66C10-EDA3-4D43-89B6-B53E023A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3" y="5125492"/>
            <a:ext cx="5732008" cy="1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9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Wizards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409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Sessions and Partner Icons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2019.2, Partner Icons are in the ../Online/Web/External folder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2020, a defect with the Multiple Session implementation has been discovered AFTER 2020 has been released where the application will look in the ../Online/Web/</a:t>
            </a:r>
            <a:r>
              <a:rPr lang="en-US" dirty="0">
                <a:highlight>
                  <a:srgbClr val="FFFF00"/>
                </a:highlight>
              </a:rPr>
              <a:t>OnPremise</a:t>
            </a:r>
            <a:r>
              <a:rPr lang="en-US" dirty="0"/>
              <a:t>/External folder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addition of the new segment in the URL was not accounted for in this area of the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For the 2020 release, a partner can place icons in both folders to solve this issue as a Hotfix will not be made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This will be corrected in 2020.1 to account for the additional segment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86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LanPak Licensing in the Web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973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LanPak Licensing in the Web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What does not consume a LanPak license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Web API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Web Screens invoked by CRM integration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PJC Payroll Timecard screen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LanPak license sandboxed to browser instance (i.e. Chrome, Firefox, Edge)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License to be consumed by user and company combination per browser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Desktop Current User Screen shows Web Users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89165-08F1-48B3-9701-54B781B7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23" y="4044472"/>
            <a:ext cx="4454103" cy="262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27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Patch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68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Patch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00020"/>
            <a:ext cx="10405579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Grid Framework Patch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issue was recently discovered in the grid framework where overriding the Sage Grid Controller did not result in the custom controller being invoked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As a result, the developer could not override the CRUD operations for a grid on the server side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This patch will be part of the Sage 300 2020.1 code base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See the </a:t>
            </a:r>
            <a:r>
              <a:rPr lang="en-US" b="1" dirty="0"/>
              <a:t>README</a:t>
            </a:r>
            <a:r>
              <a:rPr lang="en-US" dirty="0"/>
              <a:t> file in the </a:t>
            </a:r>
            <a:r>
              <a:rPr lang="en-US" b="1" dirty="0"/>
              <a:t>patch</a:t>
            </a:r>
            <a:r>
              <a:rPr lang="en-US" dirty="0"/>
              <a:t> folder of the Web SDK for instructions on installing the patch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If grid development is not performed, this patch is not required to be applied</a:t>
            </a:r>
          </a:p>
        </p:txBody>
      </p:sp>
    </p:spTree>
    <p:extLst>
      <p:ext uri="{BB962C8B-B14F-4D97-AF65-F5344CB8AC3E}">
        <p14:creationId xmlns:p14="http://schemas.microsoft.com/office/powerpoint/2010/main" val="1104115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Coming in 2020.1 in the Web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142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Coming in 2020.1 in the Web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31853" y="784309"/>
            <a:ext cx="1040557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Web API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Better batch logic (all or nothing) (start with AR Invoices)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Invalid Error message when payload contains an invalid item number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New Companies List endpoint and CRM Bi-directional endpoints as needed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Web SDK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Open a view more than once in the Business Repository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Popups are not providing a good developer experience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New Finder needs an ID and direct (expanded) interface without “stacking” parameters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Binding ko.computed property to a label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disable/disabled logic not unified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RVSpy Performance enhancement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PDX Improvements – Browser Icon, Menu Icons, Submenus, Signpost on Dashboard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Evict User – SignalR, free LanPaks from Web users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Multiple Contacts – Customer and Vendor (new MT module, backwards compatibility with innovation)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Better Logging – Breadcrumbs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Feature Assessment – SSRS (SQL Server Reporting Services)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CRM bi-directional integration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50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F0CF3BD-47E2-4FE8-B338-8A8592F3A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98" y="1200150"/>
            <a:ext cx="94011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55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7EC33FB-98C3-4816-9E6B-AA739103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1200733"/>
            <a:ext cx="114871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82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9DA2ECD-5489-4DD9-8896-749FC26D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1276350"/>
            <a:ext cx="106870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Wizards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6405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Updated for 2020.0 release of the Sage 300 Web SDK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Solution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Upgrade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Customization Wizards (Plugin and Standalone)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Incorporation of Sage branding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Adoption of consistent, unified color scheme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Incorporation of Sage logo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Cleaner, less-cluttered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readable text with increased use of white space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library ‘Metro Modern UI’, MIT license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Wizards are compatible with Visual Studio 2017, 2019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1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A20A19-F752-42EB-9A6E-68054E85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69" y="1122589"/>
            <a:ext cx="89439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10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92D5DD-CCD7-4AE3-A58E-E6BF38C6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8" y="1050472"/>
            <a:ext cx="112585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42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CEE54F-722D-4D5C-B1E2-7A427C9D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1186640"/>
            <a:ext cx="105918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Integration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25EC92E-9965-4E07-A5F1-73457D0E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247775"/>
            <a:ext cx="72580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3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06210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“release-2019.2”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9C390-92D2-4E78-966E-93C2BCFCDB1F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Repository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EC5DF-336E-4797-8B51-E4A406581C37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40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6496478" cy="4916411"/>
          </a:xfrm>
        </p:spPr>
        <p:txBody>
          <a:bodyPr numCol="1"/>
          <a:lstStyle/>
          <a:p>
            <a:pPr lvl="1">
              <a:lnSpc>
                <a:spcPct val="100000"/>
              </a:lnSpc>
            </a:pPr>
            <a:r>
              <a:rPr lang="en-US" sz="2400" dirty="0"/>
              <a:t>Sage 300 Product Manager!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Allocates capacity per release and sets roadmap for product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Contact him regarding functionality, documentation, tutorials, enhancements, etc. </a:t>
            </a:r>
            <a:r>
              <a:rPr lang="en-US" sz="2000" b="1" i="1" dirty="0"/>
              <a:t>not in the SDK </a:t>
            </a:r>
            <a:r>
              <a:rPr lang="en-US" sz="2000" dirty="0"/>
              <a:t>that should be there to </a:t>
            </a:r>
            <a:r>
              <a:rPr lang="en-US" sz="2000" b="1" i="1" dirty="0"/>
              <a:t>better assist with efficient development practices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Architecture/Development capacity requests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We will advise, address and allocate resources within our capacity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Tracking requests on high, medium, low priority basis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partner’s voice and feedback resounds the loudest!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BD35F-48F4-4C7E-95DE-20D9D110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5" y="1366943"/>
            <a:ext cx="4733925" cy="3219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AC040-D2D9-483D-8212-2867916E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15" y="4713105"/>
            <a:ext cx="4733925" cy="2011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7DD34-FB29-4224-9BBB-476DEE6D2FC8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needs to hear partner requests?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59E41-B22E-474E-A29B-563746757368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09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“release-2091.2”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pic>
        <p:nvPicPr>
          <p:cNvPr id="5" name="Picture 4" descr="A picture containing person, outdoor, grass, tennis&#10;&#10;Description automatically generated">
            <a:extLst>
              <a:ext uri="{FF2B5EF4-FFF2-40B4-BE49-F238E27FC236}">
                <a16:creationId xmlns:a16="http://schemas.microsoft.com/office/drawing/2014/main" id="{37F96645-8B16-4CF7-B73C-5FE8E39E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0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next to the ocean&#10;&#10;Description automatically generated">
            <a:extLst>
              <a:ext uri="{FF2B5EF4-FFF2-40B4-BE49-F238E27FC236}">
                <a16:creationId xmlns:a16="http://schemas.microsoft.com/office/drawing/2014/main" id="{7B287107-6090-4254-8E4C-D7CAE3DF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Solution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25C99-1598-4865-A767-505EDE98202D}"/>
              </a:ext>
            </a:extLst>
          </p:cNvPr>
          <p:cNvSpPr txBox="1"/>
          <p:nvPr/>
        </p:nvSpPr>
        <p:spPr>
          <a:xfrm>
            <a:off x="9419860" y="4565148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2020.0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52E1D-6ADF-4CA7-9603-0C52E6E08259}"/>
              </a:ext>
            </a:extLst>
          </p:cNvPr>
          <p:cNvSpPr txBox="1"/>
          <p:nvPr/>
        </p:nvSpPr>
        <p:spPr>
          <a:xfrm>
            <a:off x="1203785" y="4565148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2019.2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39F899-0FB9-4306-984A-A9A1DE6F3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303" y="1298074"/>
            <a:ext cx="4031458" cy="32014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230D89-36AD-4A39-AF73-F69F2F17B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07" y="1298629"/>
            <a:ext cx="4716488" cy="3201452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19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om filled with furniture&#10;&#10;Description automatically generated">
            <a:extLst>
              <a:ext uri="{FF2B5EF4-FFF2-40B4-BE49-F238E27FC236}">
                <a16:creationId xmlns:a16="http://schemas.microsoft.com/office/drawing/2014/main" id="{7DF92424-F959-453D-9B42-6D9029FB0C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colorTemperature colorTemp="4707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09CC3-F567-49B0-84B3-EA9643209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2612" y="875154"/>
            <a:ext cx="3065760" cy="24345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E5B37A-1D79-4FF1-A03E-87843A6D1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249" y="875154"/>
            <a:ext cx="3116511" cy="2474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3C5C5C-7A90-4D06-8005-DBFDD6CC3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456" y="3548271"/>
            <a:ext cx="3094915" cy="24577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81216B-55D7-4CE5-9E37-2EF883196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248" y="3548271"/>
            <a:ext cx="3116511" cy="2474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329515-FA44-4E0C-AE2C-DC62A42D884E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Solution Wizard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8362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74AFC922-1108-45DC-9A96-1E32C0F57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109CC3-F567-49B0-84B3-EA9643209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70" y="767776"/>
            <a:ext cx="3920606" cy="266122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E5B37A-1D79-4FF1-A03E-87843A6D1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61" y="767776"/>
            <a:ext cx="3920604" cy="2661224"/>
          </a:xfrm>
          <a:prstGeom prst="rect">
            <a:avLst/>
          </a:prstGeom>
          <a:effectLst>
            <a:outerShdw blurRad="88900" dist="431800" dir="2700000" sx="85000" sy="85000" algn="tl" rotWithShape="0">
              <a:schemeClr val="bg1">
                <a:alpha val="50000"/>
              </a:scheme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C5C5C-7A90-4D06-8005-DBFDD6CC3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70" y="3552317"/>
            <a:ext cx="3920604" cy="2661224"/>
          </a:xfrm>
          <a:prstGeom prst="rect">
            <a:avLst/>
          </a:prstGeom>
          <a:effectLst>
            <a:outerShdw blurRad="88900" dist="431800" dir="2700000" sx="85000" sy="85000" algn="tl" rotWithShape="0">
              <a:schemeClr val="bg1">
                <a:alpha val="50000"/>
              </a:scheme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1216B-55D7-4CE5-9E37-2EF883196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61" y="3552316"/>
            <a:ext cx="3920604" cy="2661225"/>
          </a:xfrm>
          <a:prstGeom prst="rect">
            <a:avLst/>
          </a:prstGeom>
          <a:effectLst>
            <a:outerShdw blurRad="88900" dist="431800" dir="2700000" sx="85000" sy="85000" algn="tl" rotWithShape="0">
              <a:schemeClr val="bg1">
                <a:alpha val="50000"/>
              </a:scheme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3C05EA-4C43-46D7-A5A9-860D2C100CE9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Solution Wizard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60080541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8792</TotalTime>
  <Words>1581</Words>
  <Application>Microsoft Office PowerPoint</Application>
  <PresentationFormat>Widescreen</PresentationFormat>
  <Paragraphs>277</Paragraphs>
  <Slides>56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Wingdings</vt:lpstr>
      <vt:lpstr>1_Orange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300 2019.2 Web SDK Overview</dc:title>
  <dc:creator>Thomas, John</dc:creator>
  <cp:lastModifiedBy>Thomas, John</cp:lastModifiedBy>
  <cp:revision>229</cp:revision>
  <dcterms:created xsi:type="dcterms:W3CDTF">2016-07-18T14:13:16Z</dcterms:created>
  <dcterms:modified xsi:type="dcterms:W3CDTF">2019-08-28T14:46:18Z</dcterms:modified>
</cp:coreProperties>
</file>